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00" r:id="rId3"/>
    <p:sldId id="299" r:id="rId4"/>
    <p:sldId id="318" r:id="rId5"/>
    <p:sldId id="303" r:id="rId6"/>
    <p:sldId id="258" r:id="rId7"/>
    <p:sldId id="259" r:id="rId8"/>
    <p:sldId id="315" r:id="rId9"/>
    <p:sldId id="307" r:id="rId10"/>
    <p:sldId id="322" r:id="rId11"/>
    <p:sldId id="323" r:id="rId12"/>
    <p:sldId id="304" r:id="rId13"/>
    <p:sldId id="305" r:id="rId14"/>
    <p:sldId id="309" r:id="rId15"/>
    <p:sldId id="310" r:id="rId16"/>
    <p:sldId id="311" r:id="rId17"/>
    <p:sldId id="308" r:id="rId18"/>
    <p:sldId id="312" r:id="rId19"/>
    <p:sldId id="313" r:id="rId20"/>
    <p:sldId id="314" r:id="rId21"/>
    <p:sldId id="306" r:id="rId22"/>
    <p:sldId id="319" r:id="rId23"/>
    <p:sldId id="320" r:id="rId24"/>
    <p:sldId id="325" r:id="rId25"/>
    <p:sldId id="321" r:id="rId26"/>
    <p:sldId id="298" r:id="rId27"/>
    <p:sldId id="301" r:id="rId28"/>
    <p:sldId id="326" r:id="rId29"/>
    <p:sldId id="316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CSuM8ARgUYigUCy65HeAxAwiN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60" autoAdjust="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" name="Google Shape;10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9603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0093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4874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8556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在開始之前可以先了解一下位甚麼需要前端框架</a:t>
            </a: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jQuery + Bootstrap不好嗎？為啥冒出像是React、Angular、Vue這種東東？ 具體來說，前端框架幫我們處理了什麼？</a:t>
            </a: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簡單用四個項目做說明</a:t>
            </a: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元件</a:t>
            </a: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一些可以複用且又各自獨立的 UI，如 Button,Dialog </a:t>
            </a: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單靠純原生的 HTML, CSS, JS 要去做到 Component 的概念很麻煩，而藉由框架，我們可以很快地去撰寫 Component，幫助我們複用程式碼、加速開發也提升開發者體驗 </a:t>
            </a: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狀態管理 State Management </a:t>
            </a: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主要管理 資料 和 使用者操作事件 的互動流程 </a:t>
            </a: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像是會員系統會有訪客和會員兩種狀態，而訊息也會有已讀跟未讀兩種狀態等等，因應網站的複雜度，你在整個網頁應用程式中，也會有很多的狀態需要去管理 </a:t>
            </a: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路由 Routing 主要是前端處理頁面之間的導航、切換可以有一個統一且有效的控管</a:t>
            </a: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生命週期 </a:t>
            </a: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框架在瀏覽器上運作的流程，幫我們處理 DOM 和 瀏覽器渲染機制 </a:t>
            </a: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1500" b="1" dirty="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簡單來說，框架帶來的好處就是可以有更好的開發者體驗 和提供各種好用的工具</a:t>
            </a: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6147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6770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3616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2513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1" name="Google Shape;42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lang="zh-TW" altLang="en-US"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6187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1" name="Google Shape;42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204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pl-PL" altLang="zh-TW" sz="1400" dirty="0">
                <a:latin typeface="Microsoft JhengHei"/>
                <a:ea typeface="Microsoft JhengHei"/>
              </a:rPr>
              <a:t>npm I</a:t>
            </a:r>
            <a:r>
              <a:rPr lang="en-US" altLang="zh-TW" sz="1400" dirty="0">
                <a:latin typeface="Microsoft JhengHei"/>
                <a:ea typeface="Microsoft JhengHei"/>
              </a:rPr>
              <a:t> -g</a:t>
            </a:r>
            <a:r>
              <a:rPr lang="pl-PL" altLang="zh-TW" sz="1400" dirty="0">
                <a:latin typeface="Microsoft JhengHei"/>
                <a:ea typeface="Microsoft JhengHei"/>
              </a:rPr>
              <a:t> @angular/cli@16.2.11</a:t>
            </a:r>
            <a:br>
              <a:rPr lang="en-GB" altLang="zh-TW" sz="14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400" dirty="0">
                <a:latin typeface="Microsoft JhengHei"/>
                <a:ea typeface="Microsoft JhengHei"/>
              </a:rPr>
              <a:t>ng --help </a:t>
            </a:r>
            <a:br>
              <a:rPr lang="en-US" altLang="zh-TW" sz="1400" dirty="0">
                <a:latin typeface="Microsoft JhengHei"/>
                <a:ea typeface="Microsoft JhengHei"/>
              </a:rPr>
            </a:br>
            <a:r>
              <a:rPr lang="en-US" altLang="zh-TW" sz="1400" dirty="0">
                <a:latin typeface="Microsoft JhengHei"/>
                <a:ea typeface="Microsoft JhengHei"/>
              </a:rPr>
              <a:t>ng new –help</a:t>
            </a:r>
            <a:br>
              <a:rPr lang="en-US" altLang="zh-TW" sz="1400" dirty="0">
                <a:latin typeface="Microsoft JhengHei"/>
                <a:ea typeface="Microsoft JhengHei"/>
              </a:rPr>
            </a:br>
            <a:r>
              <a:rPr lang="en-US" altLang="zh-TW" sz="1400" dirty="0">
                <a:latin typeface="Microsoft JhengHei"/>
                <a:ea typeface="Microsoft JhengHei"/>
              </a:rPr>
              <a:t>ng new my-first-project </a:t>
            </a:r>
            <a:br>
              <a:rPr lang="en-US" altLang="zh-TW" sz="1400" dirty="0">
                <a:latin typeface="Microsoft JhengHei"/>
                <a:ea typeface="Microsoft JhengHei"/>
              </a:rPr>
            </a:br>
            <a:r>
              <a:rPr lang="en-US" altLang="zh-TW" sz="1400" dirty="0">
                <a:latin typeface="Microsoft JhengHei"/>
                <a:ea typeface="Microsoft JhengHei"/>
              </a:rPr>
              <a:t>cd my-first-project ng serve</a:t>
            </a:r>
            <a:br>
              <a:rPr lang="en-US" altLang="zh-TW" sz="1400" dirty="0">
                <a:latin typeface="Microsoft JhengHei"/>
                <a:ea typeface="Microsoft JhengHei"/>
              </a:rPr>
            </a:br>
            <a:r>
              <a:rPr lang="en-US" altLang="zh-TW" sz="1400" dirty="0">
                <a:latin typeface="Microsoft JhengHei"/>
                <a:ea typeface="Microsoft JhengHei"/>
                <a:cs typeface="Microsoft JhengHei"/>
                <a:sym typeface="Microsoft JhengHei"/>
              </a:rPr>
              <a:t>ng build </a:t>
            </a:r>
            <a:r>
              <a:rPr lang="en-US" altLang="zh-TW" sz="1400" dirty="0">
                <a:latin typeface="Microsoft JhengHei"/>
                <a:ea typeface="Microsoft JhengHei"/>
                <a:sym typeface="Microsoft JhengHei"/>
              </a:rPr>
              <a:t>my-app -c production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400" dirty="0">
                <a:latin typeface="Microsoft JhengHei"/>
                <a:ea typeface="Microsoft JhengHei"/>
                <a:sym typeface="Microsoft JhengHei"/>
              </a:rPr>
              <a:t>ng generate component my-first </a:t>
            </a:r>
            <a:br>
              <a:rPr lang="en-US" altLang="zh-TW" sz="1400" dirty="0">
                <a:latin typeface="Microsoft JhengHei"/>
                <a:ea typeface="Microsoft JhengHei"/>
                <a:sym typeface="Microsoft JhengHei"/>
              </a:rPr>
            </a:br>
            <a:r>
              <a:rPr lang="en-US" altLang="zh-TW" sz="1400" dirty="0">
                <a:latin typeface="Microsoft JhengHei"/>
                <a:ea typeface="Microsoft JhengHei"/>
                <a:sym typeface="Microsoft JhengHei"/>
              </a:rPr>
              <a:t>ng g c my-second</a:t>
            </a:r>
            <a:br>
              <a:rPr lang="en-US" altLang="zh-TW" sz="1400" dirty="0">
                <a:latin typeface="Microsoft JhengHei"/>
                <a:ea typeface="Microsoft JhengHei"/>
                <a:sym typeface="Microsoft JhengHei"/>
              </a:rPr>
            </a:br>
            <a:r>
              <a:rPr lang="en-US" altLang="zh-TW" sz="1400" dirty="0">
                <a:latin typeface="Microsoft JhengHei"/>
                <a:ea typeface="Microsoft JhengHei"/>
                <a:sym typeface="Microsoft JhengHei"/>
              </a:rPr>
              <a:t>ng g environments</a:t>
            </a:r>
          </a:p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5233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021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9719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ngOnChanges</a:t>
            </a:r>
            <a: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zh-TW" alt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如果有綁定資料會在 </a:t>
            </a:r>
            <a:r>
              <a:rPr lang="en-GB" altLang="zh-TW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ngOnInit</a:t>
            </a:r>
            <a:r>
              <a:rPr lang="zh-TW" alt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之前執行</a:t>
            </a:r>
            <a: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,</a:t>
            </a:r>
            <a:br>
              <a:rPr lang="en-US" altLang="zh-TW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zh-TW" alt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以及每次綁定資料變更時觸發執行。</a:t>
            </a:r>
            <a:br>
              <a:rPr lang="zh-TW" alt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ngOnInit</a:t>
            </a:r>
            <a: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zh-TW" alt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載入時執行一次</a:t>
            </a:r>
            <a:br>
              <a:rPr lang="zh-TW" alt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ngDoCheck</a:t>
            </a:r>
            <a: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zh-TW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變更偵測</a:t>
            </a:r>
            <a:r>
              <a:rPr lang="zh-TW" alt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被觸發時執行</a:t>
            </a:r>
            <a:br>
              <a:rPr lang="zh-TW" alt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ngAfterContentInit</a:t>
            </a:r>
            <a: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zh-TW" alt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載入時執行一次</a:t>
            </a:r>
            <a:br>
              <a:rPr lang="zh-TW" alt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ngAfterContentChecked</a:t>
            </a:r>
            <a: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zh-TW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在 </a:t>
            </a:r>
            <a:r>
              <a:rPr lang="en-GB" altLang="zh-TW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ngAfterContentInit</a:t>
            </a:r>
            <a:r>
              <a:rPr lang="en-GB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 </a:t>
            </a:r>
            <a:r>
              <a:rPr lang="zh-TW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後執行，並在每次</a:t>
            </a:r>
            <a:br>
              <a:rPr lang="zh-TW" alt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ngAfterViewInit</a:t>
            </a:r>
            <a: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zh-TW" alt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載入時執行一次</a:t>
            </a:r>
            <a:br>
              <a:rPr lang="zh-TW" alt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ngAfterViewChecked</a:t>
            </a:r>
            <a: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ngOnDestroy</a:t>
            </a:r>
            <a: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zh-TW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在 </a:t>
            </a:r>
            <a:r>
              <a:rPr lang="en-GB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component </a:t>
            </a:r>
            <a:r>
              <a:rPr lang="zh-TW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被 </a:t>
            </a:r>
            <a:r>
              <a:rPr lang="en-GB" altLang="zh-TW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destroy </a:t>
            </a:r>
            <a:r>
              <a:rPr lang="zh-TW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前執行</a:t>
            </a:r>
            <a:endParaRPr lang="zh-TW" alt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089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013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951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結束頁">
  <p:cSld name="結束頁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/>
          <p:nvPr/>
        </p:nvSpPr>
        <p:spPr>
          <a:xfrm>
            <a:off x="4378037" y="0"/>
            <a:ext cx="1053200" cy="12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5"/>
          <p:cNvSpPr/>
          <p:nvPr/>
        </p:nvSpPr>
        <p:spPr>
          <a:xfrm>
            <a:off x="7047347" y="5648007"/>
            <a:ext cx="1053200" cy="12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3" cy="613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7843" y="6340817"/>
            <a:ext cx="1661997" cy="27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45"/>
          <p:cNvGrpSpPr/>
          <p:nvPr/>
        </p:nvGrpSpPr>
        <p:grpSpPr>
          <a:xfrm>
            <a:off x="250066" y="6225017"/>
            <a:ext cx="5016297" cy="508483"/>
            <a:chOff x="250065" y="6225017"/>
            <a:chExt cx="5016298" cy="508483"/>
          </a:xfrm>
        </p:grpSpPr>
        <p:sp>
          <p:nvSpPr>
            <p:cNvPr id="21" name="Google Shape;21;p45"/>
            <p:cNvSpPr/>
            <p:nvPr/>
          </p:nvSpPr>
          <p:spPr>
            <a:xfrm>
              <a:off x="250065" y="6479700"/>
              <a:ext cx="2856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989492"/>
                </a:buClr>
                <a:buSzPts val="1067"/>
                <a:buFont typeface="Microsoft JhengHei"/>
                <a:buNone/>
              </a:pPr>
              <a:r>
                <a:rPr lang="zh-TW" sz="1067" b="0" i="0" u="none" strike="noStrike" cap="none">
                  <a:solidFill>
                    <a:srgbClr val="98949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透過科技和創新來重新定義改造數位金融</a:t>
              </a:r>
              <a:endParaRPr sz="1067" b="0" i="0" u="none" strike="noStrike" cap="none">
                <a:solidFill>
                  <a:srgbClr val="98949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>
              <a:off x="252163" y="6225017"/>
              <a:ext cx="5014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989492"/>
                </a:buClr>
                <a:buSzPts val="1467"/>
                <a:buFont typeface="Microsoft JhengHei"/>
                <a:buNone/>
              </a:pPr>
              <a:r>
                <a:rPr lang="zh-TW" sz="1467" b="0" i="1" u="none" strike="noStrike" cap="none">
                  <a:solidFill>
                    <a:srgbClr val="98949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We make your business smarter</a:t>
              </a:r>
              <a:endPara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/>
          <p:nvPr/>
        </p:nvSpPr>
        <p:spPr>
          <a:xfrm>
            <a:off x="0" y="0"/>
            <a:ext cx="12192000" cy="6129200"/>
          </a:xfrm>
          <a:prstGeom prst="rect">
            <a:avLst/>
          </a:prstGeom>
          <a:gradFill>
            <a:gsLst>
              <a:gs pos="0">
                <a:srgbClr val="0070AA"/>
              </a:gs>
              <a:gs pos="51000">
                <a:srgbClr val="015D89"/>
              </a:gs>
              <a:gs pos="100000">
                <a:srgbClr val="02507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6"/>
          <p:cNvSpPr txBox="1"/>
          <p:nvPr/>
        </p:nvSpPr>
        <p:spPr>
          <a:xfrm>
            <a:off x="5885797" y="6317847"/>
            <a:ext cx="42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7843" y="6340817"/>
            <a:ext cx="1661997" cy="27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6"/>
          <p:cNvGrpSpPr/>
          <p:nvPr/>
        </p:nvGrpSpPr>
        <p:grpSpPr>
          <a:xfrm>
            <a:off x="250066" y="6225017"/>
            <a:ext cx="5016297" cy="508483"/>
            <a:chOff x="250065" y="6225017"/>
            <a:chExt cx="5016298" cy="508483"/>
          </a:xfrm>
        </p:grpSpPr>
        <p:sp>
          <p:nvSpPr>
            <p:cNvPr id="28" name="Google Shape;28;p46"/>
            <p:cNvSpPr/>
            <p:nvPr/>
          </p:nvSpPr>
          <p:spPr>
            <a:xfrm>
              <a:off x="250065" y="6479700"/>
              <a:ext cx="2856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989492"/>
                </a:buClr>
                <a:buSzPts val="1067"/>
                <a:buFont typeface="Microsoft JhengHei"/>
                <a:buNone/>
              </a:pPr>
              <a:r>
                <a:rPr lang="zh-TW" sz="1067" b="0" i="0" u="none" strike="noStrike" cap="none">
                  <a:solidFill>
                    <a:srgbClr val="98949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透過科技和創新來重新定義改造數位金融</a:t>
              </a:r>
              <a:endParaRPr sz="1067" b="0" i="0" u="none" strike="noStrike" cap="none">
                <a:solidFill>
                  <a:srgbClr val="98949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9" name="Google Shape;29;p46"/>
            <p:cNvSpPr/>
            <p:nvPr/>
          </p:nvSpPr>
          <p:spPr>
            <a:xfrm>
              <a:off x="252163" y="6225017"/>
              <a:ext cx="5014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989492"/>
                </a:buClr>
                <a:buSzPts val="1467"/>
                <a:buFont typeface="Microsoft JhengHei"/>
                <a:buNone/>
              </a:pPr>
              <a:r>
                <a:rPr lang="zh-TW" sz="1467" b="0" i="1" u="none" strike="noStrike" cap="none">
                  <a:solidFill>
                    <a:srgbClr val="98949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We make your business smarter</a:t>
              </a:r>
              <a:endPara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內頁-只有標題">
  <p:cSld name="1_內頁-只有標題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7843" y="6340817"/>
            <a:ext cx="1661997" cy="27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47"/>
          <p:cNvGrpSpPr/>
          <p:nvPr/>
        </p:nvGrpSpPr>
        <p:grpSpPr>
          <a:xfrm>
            <a:off x="250066" y="6225017"/>
            <a:ext cx="5016297" cy="508483"/>
            <a:chOff x="250065" y="6225017"/>
            <a:chExt cx="5016298" cy="508483"/>
          </a:xfrm>
        </p:grpSpPr>
        <p:sp>
          <p:nvSpPr>
            <p:cNvPr id="33" name="Google Shape;33;p47"/>
            <p:cNvSpPr/>
            <p:nvPr/>
          </p:nvSpPr>
          <p:spPr>
            <a:xfrm>
              <a:off x="250065" y="6479700"/>
              <a:ext cx="2856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989492"/>
                </a:buClr>
                <a:buSzPts val="1067"/>
                <a:buFont typeface="Microsoft JhengHei"/>
                <a:buNone/>
              </a:pPr>
              <a:r>
                <a:rPr lang="zh-TW" sz="1067" b="0" i="0" u="none" strike="noStrike" cap="none">
                  <a:solidFill>
                    <a:srgbClr val="98949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透過科技和創新來重新定義改造數位金融</a:t>
              </a:r>
              <a:endParaRPr sz="1067" b="0" i="0" u="none" strike="noStrike" cap="none">
                <a:solidFill>
                  <a:srgbClr val="989492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252163" y="6225017"/>
              <a:ext cx="5014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989492"/>
                </a:buClr>
                <a:buSzPts val="1467"/>
                <a:buFont typeface="Microsoft JhengHei"/>
                <a:buNone/>
              </a:pPr>
              <a:r>
                <a:rPr lang="zh-TW" sz="1467" b="0" i="1" u="none" strike="noStrike" cap="none">
                  <a:solidFill>
                    <a:srgbClr val="98949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We make your business smarter</a:t>
              </a:r>
              <a:endPara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47"/>
          <p:cNvSpPr txBox="1"/>
          <p:nvPr/>
        </p:nvSpPr>
        <p:spPr>
          <a:xfrm>
            <a:off x="5885797" y="6317847"/>
            <a:ext cx="42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5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built-in-directiv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nekinekko/status/1281704000572858375/photo/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6GpTZ7AX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angular.dev/" TargetMode="Externa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zh-TW/docs/Web/API/Document_Object_Mode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dy982/angular-training.git" TargetMode="External"/><Relationship Id="rId2" Type="http://schemas.openxmlformats.org/officeDocument/2006/relationships/hyperlink" Target="https://stackblitz.com/~/github.com/grady982/angular-training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what-is-angular" TargetMode="External"/><Relationship Id="rId2" Type="http://schemas.openxmlformats.org/officeDocument/2006/relationships/hyperlink" Target="https://www.typescriptlang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cl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/>
          <p:nvPr/>
        </p:nvSpPr>
        <p:spPr>
          <a:xfrm>
            <a:off x="3662065" y="2604428"/>
            <a:ext cx="4868000" cy="9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Angular 教育訓練</a:t>
            </a:r>
            <a:endParaRPr sz="3600" b="1" i="0" u="none" strike="noStrike" cap="none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33" b="1" i="0" u="none" strike="noStrike" cap="none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891" y="327461"/>
            <a:ext cx="3083172" cy="3670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3725"/>
              </a:srgbClr>
            </a:outerShdw>
          </a:effectLst>
        </p:spPr>
      </p:pic>
      <p:sp>
        <p:nvSpPr>
          <p:cNvPr id="112" name="Google Shape;112;p1"/>
          <p:cNvSpPr txBox="1"/>
          <p:nvPr/>
        </p:nvSpPr>
        <p:spPr>
          <a:xfrm>
            <a:off x="3662063" y="3101658"/>
            <a:ext cx="4413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rosoft JhengHei"/>
              <a:buNone/>
            </a:pPr>
            <a:r>
              <a:rPr lang="en-US" altLang="zh-TW" sz="1800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Grady Liu</a:t>
            </a:r>
            <a:endParaRPr sz="1800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Create Component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11360800" cy="49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+mj-lt"/>
              <a:buAutoNum type="arabicPeriod"/>
            </a:pPr>
            <a:r>
              <a:rPr lang="zh-TW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已 </a:t>
            </a:r>
            <a:r>
              <a:rPr lang="en-US" altLang="zh-TW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Angular CLI </a:t>
            </a:r>
            <a:r>
              <a:rPr lang="zh-TW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建立  </a:t>
            </a:r>
            <a:r>
              <a:rPr lang="en-US" altLang="zh-TW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Component</a:t>
            </a:r>
          </a:p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+mj-lt"/>
              <a:buAutoNum type="arabicPeriod"/>
            </a:pPr>
            <a:r>
              <a:rPr lang="zh-TW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已手動建立 </a:t>
            </a:r>
            <a:r>
              <a:rPr lang="en-US" altLang="zh-TW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Component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31646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Component Lifecycle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11360800" cy="539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ngOnChanges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ngOnInit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ngDoCheck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ngAfterContentInit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ngAfterContentChecked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ngAfterViewInit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ngAfterViewChecked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b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ngOnDestroy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()</a:t>
            </a: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</p:txBody>
      </p:sp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E307111B-E05F-96EA-7FA0-4E057D34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849" y="1161217"/>
            <a:ext cx="6078534" cy="19783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0D642B-746C-B7FC-4CE0-B3F50177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214" y="480017"/>
            <a:ext cx="4679063" cy="564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3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Data Binding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6"/>
            <a:ext cx="11360800" cy="5490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What is Data Binding?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According to the business logic dynamically to bind the data int to the template(HTML).</a:t>
            </a:r>
            <a:br>
              <a:rPr 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Types of data binding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/>
              <a:t>String Interpolation 	</a:t>
            </a:r>
            <a:r>
              <a:rPr lang="en-US" altLang="zh-TW" sz="1800" dirty="0">
                <a:solidFill>
                  <a:srgbClr val="FF0000"/>
                </a:solidFill>
              </a:rPr>
              <a:t> {{ expression }}</a:t>
            </a:r>
            <a:r>
              <a:rPr lang="en-US" altLang="zh-TW" sz="1800" dirty="0"/>
              <a:t>		</a:t>
            </a:r>
            <a:r>
              <a:rPr lang="en-US" altLang="zh-TW" sz="1800" b="0" i="0" dirty="0">
                <a:effectLst/>
                <a:latin typeface="Roboto" panose="02000000000000000000" pitchFamily="2" charset="0"/>
              </a:rPr>
              <a:t> One-way from data source to view target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/>
              <a:t>Property Binding		</a:t>
            </a:r>
            <a:r>
              <a:rPr lang="en-US" altLang="zh-TW" sz="1800" dirty="0">
                <a:solidFill>
                  <a:srgbClr val="FF0000"/>
                </a:solidFill>
              </a:rPr>
              <a:t> [target] = “expression”</a:t>
            </a:r>
            <a:r>
              <a:rPr lang="en-US" altLang="zh-TW" sz="1800" dirty="0"/>
              <a:t>	</a:t>
            </a:r>
            <a:r>
              <a:rPr lang="en-US" altLang="zh-TW" sz="1800" b="0" i="0" dirty="0">
                <a:effectLst/>
                <a:latin typeface="Roboto" panose="02000000000000000000" pitchFamily="2" charset="0"/>
              </a:rPr>
              <a:t> One-way from data source to view target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/>
              <a:t>Event Binding		</a:t>
            </a:r>
            <a:r>
              <a:rPr lang="en-US" altLang="zh-TW" sz="1800" dirty="0">
                <a:solidFill>
                  <a:srgbClr val="FF0000"/>
                </a:solidFill>
              </a:rPr>
              <a:t> (target) = “statement”</a:t>
            </a:r>
            <a:r>
              <a:rPr lang="en-US" altLang="zh-TW" sz="1800" dirty="0"/>
              <a:t>	</a:t>
            </a:r>
            <a:r>
              <a:rPr lang="en-US" altLang="zh-TW" sz="1800" b="0" i="0" dirty="0">
                <a:effectLst/>
                <a:latin typeface="Roboto" panose="02000000000000000000" pitchFamily="2" charset="0"/>
              </a:rPr>
              <a:t> One-way from view target to data source</a:t>
            </a:r>
            <a:endParaRPr lang="zh-TW" altLang="en-US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/>
              <a:t>Two Way Binding		</a:t>
            </a:r>
            <a:r>
              <a:rPr lang="en-US" altLang="zh-TW" sz="1800" dirty="0">
                <a:solidFill>
                  <a:srgbClr val="FF0000"/>
                </a:solidFill>
              </a:rPr>
              <a:t>[(target)] = “expression”</a:t>
            </a:r>
            <a:r>
              <a:rPr lang="en-US" altLang="zh-TW" sz="1800" dirty="0"/>
              <a:t>	</a:t>
            </a:r>
            <a:r>
              <a:rPr lang="en-GB" altLang="zh-TW" sz="1800" b="0" i="0" dirty="0">
                <a:effectLst/>
                <a:latin typeface="Roboto" panose="02000000000000000000" pitchFamily="2" charset="0"/>
              </a:rPr>
              <a:t> Two-way</a:t>
            </a:r>
            <a:endParaRPr lang="zh-TW" altLang="en-US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zh-TW" altLang="en-US" sz="1800" dirty="0">
                <a:latin typeface="Microsoft JhengHei"/>
                <a:ea typeface="Microsoft JhengHei"/>
              </a:rPr>
              <a:t>簡單來說 </a:t>
            </a:r>
            <a:r>
              <a:rPr lang="en-US" altLang="zh-TW" sz="1800" dirty="0">
                <a:latin typeface="Microsoft JhengHei"/>
                <a:ea typeface="Microsoft JhengHei"/>
              </a:rPr>
              <a:t>(Expression)</a:t>
            </a:r>
            <a:r>
              <a:rPr lang="zh-TW" altLang="en-US" sz="1800" dirty="0">
                <a:latin typeface="Microsoft JhengHei"/>
                <a:ea typeface="Microsoft JhengHei"/>
              </a:rPr>
              <a:t>表達式用於生成一個值，而 </a:t>
            </a:r>
            <a:r>
              <a:rPr lang="en-US" altLang="zh-TW" sz="1800" dirty="0">
                <a:latin typeface="Microsoft JhengHei"/>
                <a:ea typeface="Microsoft JhengHei"/>
              </a:rPr>
              <a:t>(Statement)</a:t>
            </a:r>
            <a:r>
              <a:rPr lang="zh-TW" altLang="en-US" sz="1800" dirty="0">
                <a:latin typeface="Microsoft JhengHei"/>
                <a:ea typeface="Microsoft JhengHei"/>
              </a:rPr>
              <a:t>語句用於執行一個操作</a:t>
            </a:r>
            <a:endParaRPr lang="en-US" sz="1800" dirty="0">
              <a:latin typeface="Microsoft JhengHei"/>
              <a:ea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65113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String Interpolation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11360800" cy="5158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>
                <a:solidFill>
                  <a:srgbClr val="EB5757"/>
                </a:solidFill>
                <a:effectLst/>
                <a:latin typeface="SFMono-Regular"/>
              </a:rPr>
              <a:t>{{ expression }}</a:t>
            </a:r>
            <a:r>
              <a:rPr lang="en-US" altLang="zh-TW" sz="1800" dirty="0"/>
              <a:t> you can write ternary, variables and function … </a:t>
            </a:r>
            <a:r>
              <a:rPr lang="en-US" altLang="zh-TW" sz="1800" dirty="0" err="1"/>
              <a:t>etc</a:t>
            </a:r>
            <a:r>
              <a:rPr lang="en-US" altLang="zh-TW" sz="1800" dirty="0"/>
              <a:t> then Angular will resolve the result to a string at the end.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圖片 2" descr="一張含有 文字, 螢幕擷取畫面, 字型, 白色 的圖片&#10;&#10;自動產生的描述">
            <a:extLst>
              <a:ext uri="{FF2B5EF4-FFF2-40B4-BE49-F238E27FC236}">
                <a16:creationId xmlns:a16="http://schemas.microsoft.com/office/drawing/2014/main" id="{9DA0A595-85E6-363C-8FC3-2B3D2FBC3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32" y="2217718"/>
            <a:ext cx="5718545" cy="20686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79D7C7-A993-70F6-4466-AB53ACD7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32" y="2070234"/>
            <a:ext cx="5173852" cy="17146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AB0651-358A-13CB-FA2D-47FD4583F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231" y="4286324"/>
            <a:ext cx="5173851" cy="22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0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dirty="0"/>
              <a:t>Property Binding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11360800" cy="49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>
                <a:solidFill>
                  <a:srgbClr val="EB5757"/>
                </a:solidFill>
                <a:effectLst/>
                <a:latin typeface="SFMono-Regular"/>
              </a:rPr>
              <a:t>[property]="expression"</a:t>
            </a:r>
            <a:r>
              <a:rPr lang="en-US" altLang="zh-TW" sz="1800" dirty="0"/>
              <a:t> indicate Angular which of native DOM property you want to dynamically bind value.</a:t>
            </a:r>
            <a:br>
              <a:rPr lang="en-US" altLang="zh-TW" sz="1800" dirty="0"/>
            </a:br>
            <a:r>
              <a:rPr lang="en-US" altLang="zh-TW" sz="1800" dirty="0"/>
              <a:t>Property binding moves a value in one direction, from a component's property into a target element property.</a:t>
            </a:r>
            <a:endParaRPr sz="1800" dirty="0">
              <a:sym typeface="Microsoft JhengHei"/>
            </a:endParaRPr>
          </a:p>
        </p:txBody>
      </p:sp>
      <p:pic>
        <p:nvPicPr>
          <p:cNvPr id="3" name="圖片 2" descr="一張含有 文字, 鳥類, 螢幕擷取畫面 的圖片&#10;&#10;自動產生的描述">
            <a:extLst>
              <a:ext uri="{FF2B5EF4-FFF2-40B4-BE49-F238E27FC236}">
                <a16:creationId xmlns:a16="http://schemas.microsoft.com/office/drawing/2014/main" id="{DB10AA6B-1DFB-70BB-88EE-C3985ED68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18"/>
          <a:stretch/>
        </p:blipFill>
        <p:spPr>
          <a:xfrm>
            <a:off x="185420" y="2143432"/>
            <a:ext cx="4591060" cy="3650878"/>
          </a:xfrm>
          <a:prstGeom prst="rect">
            <a:avLst/>
          </a:prstGeom>
        </p:spPr>
      </p:pic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DEFCEE30-4CC3-1AC4-B7C0-24D120C67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920" y="2140974"/>
            <a:ext cx="7128000" cy="2562103"/>
          </a:xfrm>
          <a:prstGeom prst="rect">
            <a:avLst/>
          </a:prstGeom>
        </p:spPr>
      </p:pic>
      <p:pic>
        <p:nvPicPr>
          <p:cNvPr id="7" name="圖片 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858FF3C1-E7D2-0E9E-2464-8C480DDEA9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082" b="32694"/>
          <a:stretch/>
        </p:blipFill>
        <p:spPr>
          <a:xfrm>
            <a:off x="4804920" y="4906297"/>
            <a:ext cx="7128000" cy="9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78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Event Binding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6"/>
            <a:ext cx="11360800" cy="531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>
                <a:solidFill>
                  <a:srgbClr val="EB5757"/>
                </a:solidFill>
                <a:effectLst/>
                <a:latin typeface="SFMono-Regular"/>
              </a:rPr>
              <a:t>(event)=“expression”</a:t>
            </a:r>
            <a:r>
              <a:rPr lang="en-US" altLang="zh-TW" sz="1800" dirty="0"/>
              <a:t> Event binding lets you listen for and respond to user actions such as keystrokes, mouse movements, clicks, and touches.</a:t>
            </a:r>
            <a:br>
              <a:rPr lang="en-US" altLang="zh-TW" sz="1800" dirty="0">
                <a:solidFill>
                  <a:srgbClr val="EB5757"/>
                </a:solidFill>
                <a:latin typeface="SFMono-Regular"/>
              </a:rPr>
            </a:br>
            <a:br>
              <a:rPr lang="en-US" altLang="zh-TW" sz="1800" dirty="0"/>
            </a:br>
            <a:endParaRPr lang="en-US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>
                <a:solidFill>
                  <a:srgbClr val="EB5757"/>
                </a:solidFill>
                <a:effectLst/>
                <a:latin typeface="SFMono-Regular"/>
              </a:rPr>
              <a:t>$event</a:t>
            </a:r>
            <a:r>
              <a:rPr lang="en-US" altLang="zh-TW" sz="1800" dirty="0"/>
              <a:t> is kind of reserved variable which fire by DOM when events occur that’s how we access the event data.</a:t>
            </a:r>
          </a:p>
        </p:txBody>
      </p:sp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0B5B789-2923-A76E-248F-038A47950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25" y="2407579"/>
            <a:ext cx="3964845" cy="3278845"/>
          </a:xfrm>
          <a:prstGeom prst="rect">
            <a:avLst/>
          </a:prstGeom>
        </p:spPr>
      </p:pic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8076C2F-930B-A32D-399E-388905695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794" y="2602886"/>
            <a:ext cx="7750212" cy="2888230"/>
          </a:xfrm>
          <a:prstGeom prst="rect">
            <a:avLst/>
          </a:prstGeom>
        </p:spPr>
      </p:pic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E1C12E1D-643C-2EB9-AE6D-E435CE5269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562"/>
          <a:stretch/>
        </p:blipFill>
        <p:spPr>
          <a:xfrm>
            <a:off x="8670755" y="1828609"/>
            <a:ext cx="3371954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4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Tow Way Binding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11360800" cy="49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GB" altLang="zh-TW" sz="1900" dirty="0"/>
              <a:t>Combine</a:t>
            </a:r>
            <a:r>
              <a:rPr lang="en-US" altLang="zh-TW" sz="1900" dirty="0"/>
              <a:t> property and event binding. It will trigger update the variable’s </a:t>
            </a:r>
            <a:br>
              <a:rPr lang="en-US" altLang="zh-TW" sz="1900" dirty="0"/>
            </a:br>
            <a:r>
              <a:rPr lang="en-US" altLang="zh-TW" sz="1900" dirty="0"/>
              <a:t>value and element’s value.</a:t>
            </a:r>
            <a:endParaRPr lang="en-US" altLang="zh-TW" sz="19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br>
              <a:rPr lang="en-US" altLang="zh-TW" sz="1900" dirty="0">
                <a:solidFill>
                  <a:srgbClr val="FF0000"/>
                </a:solidFill>
              </a:rPr>
            </a:br>
            <a:r>
              <a:rPr lang="en-US" altLang="zh-TW" sz="1900" dirty="0">
                <a:solidFill>
                  <a:schemeClr val="tx1"/>
                </a:solidFill>
              </a:rPr>
              <a:t>[(</a:t>
            </a:r>
            <a:r>
              <a:rPr lang="en-US" altLang="zh-TW" sz="1900" dirty="0" err="1">
                <a:solidFill>
                  <a:schemeClr val="tx1"/>
                </a:solidFill>
              </a:rPr>
              <a:t>ngModel</a:t>
            </a:r>
            <a:r>
              <a:rPr lang="en-US" altLang="zh-TW" sz="1900" dirty="0">
                <a:solidFill>
                  <a:schemeClr val="tx1"/>
                </a:solidFill>
              </a:rPr>
              <a:t>)] </a:t>
            </a:r>
            <a:r>
              <a:rPr lang="en-US" altLang="zh-TW" sz="1900" dirty="0" err="1">
                <a:solidFill>
                  <a:schemeClr val="tx1"/>
                </a:solidFill>
              </a:rPr>
              <a:t>FormsModule</a:t>
            </a:r>
            <a:r>
              <a:rPr lang="en-US" altLang="zh-TW" sz="1900" dirty="0">
                <a:solidFill>
                  <a:schemeClr val="tx1"/>
                </a:solidFill>
              </a:rPr>
              <a:t> is required for two-way binding. </a:t>
            </a:r>
            <a:br>
              <a:rPr lang="en-US" altLang="zh-TW" sz="1900" dirty="0">
                <a:solidFill>
                  <a:schemeClr val="tx1"/>
                </a:solidFill>
              </a:rPr>
            </a:br>
            <a:r>
              <a:rPr lang="en-US" altLang="zh-TW" sz="1900" dirty="0">
                <a:solidFill>
                  <a:schemeClr val="tx1"/>
                </a:solidFill>
              </a:rPr>
              <a:t>That’s mean you need to enable the </a:t>
            </a:r>
            <a:r>
              <a:rPr lang="en-US" altLang="zh-TW" sz="1900" dirty="0" err="1">
                <a:solidFill>
                  <a:schemeClr val="tx1"/>
                </a:solidFill>
                <a:effectLst/>
                <a:latin typeface="SFMono-Regular"/>
              </a:rPr>
              <a:t>ngModel</a:t>
            </a:r>
            <a:r>
              <a:rPr lang="en-US" altLang="zh-TW" sz="1900" dirty="0">
                <a:solidFill>
                  <a:schemeClr val="tx1"/>
                </a:solidFill>
              </a:rPr>
              <a:t> directive by </a:t>
            </a:r>
            <a:br>
              <a:rPr lang="en-US" altLang="zh-TW" sz="1900" dirty="0">
                <a:solidFill>
                  <a:schemeClr val="tx1"/>
                </a:solidFill>
              </a:rPr>
            </a:br>
            <a:r>
              <a:rPr lang="en-US" altLang="zh-TW" sz="1900" dirty="0">
                <a:solidFill>
                  <a:schemeClr val="tx1"/>
                </a:solidFill>
              </a:rPr>
              <a:t>add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r>
              <a:rPr lang="en-US" altLang="zh-TW" sz="1900" dirty="0" err="1">
                <a:solidFill>
                  <a:schemeClr val="tx1"/>
                </a:solidFill>
                <a:effectLst/>
                <a:latin typeface="SFMono-Regular"/>
              </a:rPr>
              <a:t>FormsModule</a:t>
            </a:r>
            <a:r>
              <a:rPr lang="en-US" altLang="zh-TW" sz="1900" dirty="0">
                <a:solidFill>
                  <a:schemeClr val="tx1"/>
                </a:solidFill>
              </a:rPr>
              <a:t> in the </a:t>
            </a:r>
            <a:r>
              <a:rPr lang="en-US" altLang="zh-TW" sz="1900" dirty="0" err="1">
                <a:solidFill>
                  <a:schemeClr val="tx1"/>
                </a:solidFill>
                <a:effectLst/>
                <a:latin typeface="SFMono-Regular"/>
              </a:rPr>
              <a:t>AppModule</a:t>
            </a:r>
            <a:r>
              <a:rPr lang="en-US" altLang="zh-TW" sz="1900" dirty="0">
                <a:solidFill>
                  <a:schemeClr val="tx1"/>
                </a:solidFill>
              </a:rPr>
              <a:t>.</a:t>
            </a:r>
            <a:r>
              <a:rPr lang="zh-TW" altLang="en-US" sz="1900" dirty="0">
                <a:solidFill>
                  <a:schemeClr val="tx1"/>
                </a:solidFill>
              </a:rPr>
              <a:t> </a:t>
            </a:r>
            <a:endParaRPr lang="en-US" altLang="zh-TW" sz="19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altLang="zh-TW" sz="18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GB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/>
              <a:t> </a:t>
            </a:r>
            <a:endParaRPr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圖片 2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51C45ECE-C45B-FEE2-AB90-525FF5C64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518" y="1142923"/>
            <a:ext cx="4580787" cy="3386575"/>
          </a:xfrm>
          <a:prstGeom prst="rect">
            <a:avLst/>
          </a:prstGeom>
        </p:spPr>
      </p:pic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EA20CCBD-35F8-66EA-840A-4692DFA70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352" y="4636518"/>
            <a:ext cx="5910858" cy="1283882"/>
          </a:xfrm>
          <a:prstGeom prst="rect">
            <a:avLst/>
          </a:prstGeom>
        </p:spPr>
      </p:pic>
      <p:pic>
        <p:nvPicPr>
          <p:cNvPr id="7" name="圖片 6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BBAE67DB-9156-6182-8621-EC61E5F09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9" y="4529498"/>
            <a:ext cx="4412362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9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Directive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11360800" cy="49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What are Directives?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>
                <a:highlight>
                  <a:srgbClr val="FFFF00"/>
                </a:highlight>
                <a:latin typeface="Microsoft JhengHei"/>
                <a:ea typeface="Microsoft JhengHei"/>
              </a:rPr>
              <a:t>Directives are classes that add additional behavior to elements in your Angular applications</a:t>
            </a:r>
            <a:r>
              <a:rPr lang="en-US" altLang="zh-TW" sz="1800" dirty="0">
                <a:latin typeface="Microsoft JhengHei"/>
                <a:ea typeface="Microsoft JhengHei"/>
              </a:rPr>
              <a:t>. </a:t>
            </a:r>
            <a:r>
              <a:rPr lang="en-US" altLang="zh-TW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Simply put is instruct Angular how to manipulate the template.</a:t>
            </a:r>
            <a:endParaRPr lang="en-US" sz="1800" dirty="0">
              <a:latin typeface="Microsoft JhengHei"/>
              <a:ea typeface="Microsoft JhengHei"/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1. Built-in Directive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2. Custom Directive</a:t>
            </a:r>
          </a:p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+mj-lt"/>
              <a:buAutoNum type="arabicPeriod"/>
            </a:pPr>
            <a:endParaRPr lang="en-US"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685374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Built-in Directives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11360800" cy="49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900" dirty="0">
                <a:latin typeface="Microsoft JhengHei"/>
                <a:ea typeface="Microsoft JhengHei"/>
              </a:rPr>
              <a:t>Use Angular built-in directives to manage forms, lists, styles, and what users see.</a:t>
            </a:r>
            <a:endParaRPr lang="en-US" sz="19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indent="-285750">
              <a:lnSpc>
                <a:spcPct val="150000"/>
              </a:lnSpc>
              <a:spcBef>
                <a:spcPts val="1067"/>
              </a:spcBef>
            </a:pPr>
            <a:r>
              <a:rPr lang="en-US" sz="1900" dirty="0"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Structural Directives</a:t>
            </a:r>
            <a:br>
              <a:rPr lang="en-US" altLang="zh-TW" sz="1900" dirty="0"/>
            </a:br>
            <a:r>
              <a:rPr lang="en-US" altLang="zh-TW" sz="1900" dirty="0"/>
              <a:t>Change the DOM layout by adding and removing DOM elements.</a:t>
            </a:r>
            <a:endParaRPr lang="en-US" sz="1900" dirty="0">
              <a:sym typeface="Microsoft JhengHei"/>
            </a:endParaRPr>
          </a:p>
          <a:p>
            <a:pPr marL="285750" indent="-285750">
              <a:lnSpc>
                <a:spcPct val="150000"/>
              </a:lnSpc>
              <a:spcBef>
                <a:spcPts val="1067"/>
              </a:spcBef>
            </a:pPr>
            <a:r>
              <a:rPr lang="en-US" sz="1900" dirty="0"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Attribute Directives</a:t>
            </a:r>
            <a:br>
              <a:rPr lang="en-US" sz="1900" dirty="0"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900" dirty="0"/>
              <a:t>Never change the DOM from element. Only change properties from that element. Look like a normal HTML attribute(possibly with data binding or event binding) Only affect/change the element they added to</a:t>
            </a:r>
          </a:p>
          <a:p>
            <a:pPr marL="285750" indent="-285750">
              <a:lnSpc>
                <a:spcPct val="150000"/>
              </a:lnSpc>
              <a:spcBef>
                <a:spcPts val="1067"/>
              </a:spcBef>
            </a:pPr>
            <a:endParaRPr lang="en-US"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indent="-285750">
              <a:lnSpc>
                <a:spcPct val="150000"/>
              </a:lnSpc>
              <a:spcBef>
                <a:spcPts val="1067"/>
              </a:spcBef>
            </a:pPr>
            <a:endParaRPr lang="en-US"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GB" sz="1800" dirty="0"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https://angular.io/guide/built-in-directives</a:t>
            </a:r>
            <a:endParaRPr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58360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Structural Directives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11360800" cy="518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br>
              <a:rPr lang="en-US" sz="18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lang="en-US" sz="18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96B577-A392-616E-BBD8-8080DA5F9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986637"/>
            <a:ext cx="3465935" cy="507034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A067BD2-E9F4-F9AE-E28C-71C7A8CE7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378" y="1500527"/>
            <a:ext cx="7708432" cy="40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圖畫, 圖表, 寫生 的圖片">
            <a:extLst>
              <a:ext uri="{FF2B5EF4-FFF2-40B4-BE49-F238E27FC236}">
                <a16:creationId xmlns:a16="http://schemas.microsoft.com/office/drawing/2014/main" id="{E15D0955-56A1-8475-434F-2FB98962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83" y="-7936"/>
            <a:ext cx="8678033" cy="613564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075A995-E587-A1A9-414C-2AE53D9B6012}"/>
              </a:ext>
            </a:extLst>
          </p:cNvPr>
          <p:cNvSpPr txBox="1"/>
          <p:nvPr/>
        </p:nvSpPr>
        <p:spPr>
          <a:xfrm>
            <a:off x="3540154" y="6127704"/>
            <a:ext cx="5803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TW" dirty="0">
                <a:hlinkClick r:id="rId3"/>
              </a:rPr>
              <a:t>https://twitter.com/manekinekko/status/1281704000572858375/photo/1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269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Attribute Directives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11360800" cy="49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/>
              <a:t>Attribute directives listen to and modify the behavior of other HTML elements, attributes, properties, and components.</a:t>
            </a:r>
            <a:br>
              <a:rPr lang="en-US" altLang="zh-TW" sz="1800" dirty="0"/>
            </a:br>
            <a:r>
              <a:rPr lang="en-US" altLang="zh-TW" sz="1800" dirty="0"/>
              <a:t>The most common attribute directives are as follows:</a:t>
            </a:r>
            <a:br>
              <a:rPr lang="en-US" altLang="zh-TW" sz="1800" dirty="0"/>
            </a:br>
            <a:endParaRPr lang="en-US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sz="1800" dirty="0" err="1">
                <a:sym typeface="Microsoft JhengHei"/>
              </a:rPr>
              <a:t>ngClass</a:t>
            </a:r>
            <a:r>
              <a:rPr lang="en-US" sz="1800" dirty="0">
                <a:sym typeface="Microsoft JhengHei"/>
              </a:rPr>
              <a:t>			</a:t>
            </a:r>
            <a:r>
              <a:rPr lang="en-US" altLang="zh-TW" sz="1200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zh-TW" sz="1800" dirty="0"/>
              <a:t>Adds and removes a set of CSS classes				</a:t>
            </a:r>
            <a:r>
              <a:rPr lang="en-US" altLang="zh-TW" sz="1800" dirty="0" err="1"/>
              <a:t>CommonModule</a:t>
            </a:r>
            <a:endParaRPr lang="en-US" sz="1800" dirty="0"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sz="1800" dirty="0" err="1">
                <a:sym typeface="Microsoft JhengHei"/>
              </a:rPr>
              <a:t>ngStyle</a:t>
            </a:r>
            <a:r>
              <a:rPr lang="en-US" sz="1800" dirty="0">
                <a:sym typeface="Microsoft JhengHei"/>
              </a:rPr>
              <a:t>			</a:t>
            </a:r>
            <a:r>
              <a:rPr lang="en-US" altLang="zh-TW" sz="1800" dirty="0"/>
              <a:t> Adds and removes a set of HTML styles.			 </a:t>
            </a:r>
            <a:r>
              <a:rPr lang="en-US" altLang="zh-TW" sz="1800" dirty="0" err="1"/>
              <a:t>CommonModule</a:t>
            </a:r>
            <a:endParaRPr lang="en-US" sz="1800" dirty="0"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sz="1800" dirty="0" err="1">
                <a:sym typeface="Microsoft JhengHei"/>
              </a:rPr>
              <a:t>ngModel</a:t>
            </a:r>
            <a:r>
              <a:rPr lang="en-US" sz="1800" dirty="0">
                <a:sym typeface="Microsoft JhengHei"/>
              </a:rPr>
              <a:t>			</a:t>
            </a:r>
            <a:r>
              <a:rPr lang="en-US" altLang="zh-TW" sz="1800" dirty="0"/>
              <a:t> Adds two-way data binding to an HTML form element.		 </a:t>
            </a:r>
            <a:r>
              <a:rPr lang="en-US" altLang="zh-TW" sz="1800" dirty="0" err="1"/>
              <a:t>FormsModule</a:t>
            </a:r>
            <a:br>
              <a:rPr lang="en-US" sz="1800" dirty="0">
                <a:sym typeface="Microsoft JhengHei"/>
              </a:rPr>
            </a:br>
            <a:endParaRPr lang="en-US" sz="1800" dirty="0"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33240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dirty="0" err="1"/>
              <a:t>NgClass</a:t>
            </a:r>
            <a:r>
              <a:rPr lang="en-US" altLang="zh-TW" sz="3200" dirty="0"/>
              <a:t> &amp; </a:t>
            </a:r>
            <a:r>
              <a:rPr lang="en-US" altLang="zh-TW" sz="3200" dirty="0" err="1"/>
              <a:t>NgStyle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1063690"/>
            <a:ext cx="11360800" cy="485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5BB2EF52-CD1F-AA23-858B-F1F9945F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063690"/>
            <a:ext cx="4995099" cy="5160642"/>
          </a:xfrm>
          <a:prstGeom prst="rect">
            <a:avLst/>
          </a:prstGeom>
        </p:spPr>
      </p:pic>
      <p:pic>
        <p:nvPicPr>
          <p:cNvPr id="11" name="圖片 10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D58D0F8-F2E8-3960-A3AF-6A2AE22B2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003" y="4216214"/>
            <a:ext cx="4899232" cy="1203652"/>
          </a:xfrm>
          <a:prstGeom prst="rect">
            <a:avLst/>
          </a:prstGeom>
        </p:spPr>
      </p:pic>
      <p:pic>
        <p:nvPicPr>
          <p:cNvPr id="13" name="圖片 1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504C4CB1-E5E4-091B-96AD-2BFEBF8E4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003" y="1063690"/>
            <a:ext cx="7674005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3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3">
            <a:extLst>
              <a:ext uri="{FF2B5EF4-FFF2-40B4-BE49-F238E27FC236}">
                <a16:creationId xmlns:a16="http://schemas.microsoft.com/office/drawing/2014/main" id="{AF789F91-8070-A925-AFA9-F8541B506AB3}"/>
              </a:ext>
            </a:extLst>
          </p:cNvPr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dirty="0" err="1"/>
              <a:t>NgModel</a:t>
            </a:r>
            <a:endParaRPr sz="3200" dirty="0"/>
          </a:p>
        </p:txBody>
      </p:sp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E0AB8B42-4C9E-886E-4ADC-4BE61EEC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7" y="1493822"/>
            <a:ext cx="4098036" cy="3295974"/>
          </a:xfrm>
          <a:prstGeom prst="rect">
            <a:avLst/>
          </a:prstGeom>
        </p:spPr>
      </p:pic>
      <p:pic>
        <p:nvPicPr>
          <p:cNvPr id="6" name="圖片 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2BB444D9-0A88-EC67-2DBA-EECABB5B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671" y="1717760"/>
            <a:ext cx="7689057" cy="248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16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3">
            <a:extLst>
              <a:ext uri="{FF2B5EF4-FFF2-40B4-BE49-F238E27FC236}">
                <a16:creationId xmlns:a16="http://schemas.microsoft.com/office/drawing/2014/main" id="{88DB884B-CEDF-4765-F8E7-A957A0FD2622}"/>
              </a:ext>
            </a:extLst>
          </p:cNvPr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dirty="0"/>
              <a:t>Assignment: To-Do List</a:t>
            </a:r>
            <a:endParaRPr sz="3200" dirty="0"/>
          </a:p>
        </p:txBody>
      </p:sp>
      <p:pic>
        <p:nvPicPr>
          <p:cNvPr id="4" name="圖片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0FA4A600-DEA4-271D-E4AE-0CB6C136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821" y="986637"/>
            <a:ext cx="5738357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96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3">
            <a:extLst>
              <a:ext uri="{FF2B5EF4-FFF2-40B4-BE49-F238E27FC236}">
                <a16:creationId xmlns:a16="http://schemas.microsoft.com/office/drawing/2014/main" id="{B98DE6F7-72AD-83DA-2069-3AAD093B01B9}"/>
              </a:ext>
            </a:extLst>
          </p:cNvPr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Service &amp; Dependency Injection</a:t>
            </a:r>
            <a:endParaRPr sz="3200" dirty="0"/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BE4237B0-A720-57A8-4BD1-E5A109052359}"/>
              </a:ext>
            </a:extLst>
          </p:cNvPr>
          <p:cNvSpPr txBox="1">
            <a:spLocks/>
          </p:cNvSpPr>
          <p:nvPr/>
        </p:nvSpPr>
        <p:spPr>
          <a:xfrm>
            <a:off x="415600" y="986637"/>
            <a:ext cx="11360800" cy="49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Depenedency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 injection </a:t>
            </a:r>
            <a:r>
              <a:rPr lang="zh-TW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簡稱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DI </a:t>
            </a:r>
            <a:r>
              <a:rPr lang="zh-TW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這是一個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design pattern </a:t>
            </a:r>
            <a:r>
              <a:rPr lang="zh-TW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與機制，已注入的方式來取得服務的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instance </a:t>
            </a:r>
            <a:r>
              <a:rPr lang="zh-TW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做使用。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DI System </a:t>
            </a:r>
            <a:r>
              <a:rPr lang="zh-TW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有兩個主要的腳色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: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Dependency Consumer</a:t>
            </a:r>
            <a:r>
              <a:rPr lang="zh-TW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、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Dependency Provider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Provider </a:t>
            </a:r>
            <a:r>
              <a:rPr lang="zh-TW" alt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層級</a:t>
            </a:r>
            <a:endParaRPr lang="en-US" altLang="zh-TW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Component Level				Application Level			Root Level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altLang="zh-TW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</p:txBody>
      </p:sp>
      <p:pic>
        <p:nvPicPr>
          <p:cNvPr id="7" name="圖片 6" descr="一張含有 文字, 字型, 螢幕擷取畫面, 圖形 的圖片&#10;&#10;自動產生的描述">
            <a:extLst>
              <a:ext uri="{FF2B5EF4-FFF2-40B4-BE49-F238E27FC236}">
                <a16:creationId xmlns:a16="http://schemas.microsoft.com/office/drawing/2014/main" id="{68D4717F-DF8C-73E5-9ADD-7D3D86C9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515" y="3522816"/>
            <a:ext cx="3810840" cy="12968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6AC1E2-6696-927B-6264-D08D8701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41" y="3522816"/>
            <a:ext cx="3463184" cy="26701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B28F01-5B88-377C-C9EC-AE7EAF9C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3543899"/>
            <a:ext cx="3802986" cy="23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3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3">
            <a:extLst>
              <a:ext uri="{FF2B5EF4-FFF2-40B4-BE49-F238E27FC236}">
                <a16:creationId xmlns:a16="http://schemas.microsoft.com/office/drawing/2014/main" id="{B98DE6F7-72AD-83DA-2069-3AAD093B01B9}"/>
              </a:ext>
            </a:extLst>
          </p:cNvPr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HTTP Client Service</a:t>
            </a:r>
            <a:endParaRPr sz="3200" dirty="0"/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BE4237B0-A720-57A8-4BD1-E5A109052359}"/>
              </a:ext>
            </a:extLst>
          </p:cNvPr>
          <p:cNvSpPr txBox="1">
            <a:spLocks/>
          </p:cNvSpPr>
          <p:nvPr/>
        </p:nvSpPr>
        <p:spPr>
          <a:xfrm>
            <a:off x="415600" y="986637"/>
            <a:ext cx="11360800" cy="49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zh-TW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透過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HTTP</a:t>
            </a:r>
            <a:r>
              <a:rPr lang="zh-TW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protocol </a:t>
            </a:r>
            <a:r>
              <a:rPr lang="zh-TW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與後端溝通，此章節帶你認識與使用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Angular </a:t>
            </a:r>
            <a:r>
              <a:rPr lang="zh-TW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框架提供的 </a:t>
            </a:r>
            <a:r>
              <a:rPr lang="en-US" altLang="zh-TW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HttpClient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 service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</p:txBody>
      </p:sp>
      <p:pic>
        <p:nvPicPr>
          <p:cNvPr id="11" name="圖片 10" descr="一張含有 文字, 字型, 數字, 軟體 的圖片&#10;&#10;自動產生的描述">
            <a:extLst>
              <a:ext uri="{FF2B5EF4-FFF2-40B4-BE49-F238E27FC236}">
                <a16:creationId xmlns:a16="http://schemas.microsoft.com/office/drawing/2014/main" id="{4E92918D-AACF-506B-56B5-ABF348840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"/>
          <a:stretch/>
        </p:blipFill>
        <p:spPr>
          <a:xfrm>
            <a:off x="517724" y="1838325"/>
            <a:ext cx="10051651" cy="317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52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>
            <a:spLocks noGrp="1"/>
          </p:cNvSpPr>
          <p:nvPr>
            <p:ph type="title" idx="4294967295"/>
          </p:nvPr>
        </p:nvSpPr>
        <p:spPr>
          <a:xfrm>
            <a:off x="4912227" y="2585800"/>
            <a:ext cx="2367545" cy="8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icrosoft JhengHei"/>
              <a:buNone/>
            </a:pPr>
            <a:r>
              <a:rPr lang="en-US" altLang="zh-TW" sz="5200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 &amp; A</a:t>
            </a:r>
            <a:endParaRPr sz="52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4" name="Google Shape;424;p43"/>
          <p:cNvSpPr txBox="1">
            <a:spLocks noGrp="1"/>
          </p:cNvSpPr>
          <p:nvPr>
            <p:ph type="sldNum" idx="4294967295"/>
          </p:nvPr>
        </p:nvSpPr>
        <p:spPr>
          <a:xfrm>
            <a:off x="9448800" y="633571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TW" sz="32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Special Angular Event</a:t>
            </a:r>
            <a:endParaRPr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94370"/>
            <a:ext cx="5680400" cy="7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GB" altLang="zh-TW" sz="2400" dirty="0"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Angular v17 release</a:t>
            </a: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🎉🎉🎉</a:t>
            </a:r>
            <a:endParaRPr lang="en-GB" altLang="zh-TW" sz="3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lang="en-GB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A9BD69BD-00FE-45AE-C8FD-B7B2605A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" y="2320700"/>
            <a:ext cx="7238850" cy="3155868"/>
          </a:xfrm>
          <a:prstGeom prst="rect">
            <a:avLst/>
          </a:prstGeom>
        </p:spPr>
      </p:pic>
      <p:sp>
        <p:nvSpPr>
          <p:cNvPr id="5" name="Google Shape;144;p3">
            <a:extLst>
              <a:ext uri="{FF2B5EF4-FFF2-40B4-BE49-F238E27FC236}">
                <a16:creationId xmlns:a16="http://schemas.microsoft.com/office/drawing/2014/main" id="{B105A5F5-D5F4-679E-7E3E-F33EC052093C}"/>
              </a:ext>
            </a:extLst>
          </p:cNvPr>
          <p:cNvSpPr txBox="1">
            <a:spLocks/>
          </p:cNvSpPr>
          <p:nvPr/>
        </p:nvSpPr>
        <p:spPr>
          <a:xfrm>
            <a:off x="6096000" y="994370"/>
            <a:ext cx="5680400" cy="7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2400" dirty="0">
                <a:hlinkClick r:id="rId5"/>
              </a:rPr>
              <a:t>The future home for Angular</a:t>
            </a:r>
            <a:endParaRPr lang="zh-TW" altLang="en-US" sz="2400" dirty="0"/>
          </a:p>
        </p:txBody>
      </p:sp>
      <p:pic>
        <p:nvPicPr>
          <p:cNvPr id="7" name="圖片 6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1B2D7E55-364F-85AA-674B-654BCB668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775" y="2320700"/>
            <a:ext cx="6096000" cy="288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>
            <a:spLocks noGrp="1"/>
          </p:cNvSpPr>
          <p:nvPr>
            <p:ph type="title" idx="4294967295"/>
          </p:nvPr>
        </p:nvSpPr>
        <p:spPr>
          <a:xfrm>
            <a:off x="4338600" y="2585800"/>
            <a:ext cx="3514800" cy="8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icrosoft JhengHei"/>
              <a:buNone/>
            </a:pPr>
            <a:r>
              <a:rPr lang="en-US" altLang="zh-TW" sz="5200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Thank You</a:t>
            </a:r>
            <a:endParaRPr sz="52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4" name="Google Shape;424;p43"/>
          <p:cNvSpPr txBox="1">
            <a:spLocks noGrp="1"/>
          </p:cNvSpPr>
          <p:nvPr>
            <p:ph type="sldNum" idx="4294967295"/>
          </p:nvPr>
        </p:nvSpPr>
        <p:spPr>
          <a:xfrm>
            <a:off x="9448800" y="6335713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2668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3">
            <a:extLst>
              <a:ext uri="{FF2B5EF4-FFF2-40B4-BE49-F238E27FC236}">
                <a16:creationId xmlns:a16="http://schemas.microsoft.com/office/drawing/2014/main" id="{8BF80FF8-1C55-164B-95AF-6FA0D36EF96F}"/>
              </a:ext>
            </a:extLst>
          </p:cNvPr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solidFill>
                  <a:schemeClr val="dk1"/>
                </a:solidFill>
                <a:latin typeface="Microsoft JhengHei"/>
                <a:ea typeface="Microsoft JhengHei"/>
                <a:sym typeface="Microsoft JhengHei"/>
              </a:rPr>
              <a:t>DOM</a:t>
            </a:r>
            <a:endParaRPr dirty="0"/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93E4CC70-E0C2-6FA6-9C61-6D47BB6DF5BC}"/>
              </a:ext>
            </a:extLst>
          </p:cNvPr>
          <p:cNvSpPr txBox="1">
            <a:spLocks/>
          </p:cNvSpPr>
          <p:nvPr/>
        </p:nvSpPr>
        <p:spPr>
          <a:xfrm>
            <a:off x="424375" y="1151400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 algn="l">
              <a:lnSpc>
                <a:spcPct val="150000"/>
              </a:lnSpc>
              <a:buNone/>
            </a:pPr>
            <a:r>
              <a:rPr lang="zh-TW" altLang="en-US" sz="1600" b="0" i="0" dirty="0">
                <a:solidFill>
                  <a:srgbClr val="1B1B1B"/>
                </a:solidFill>
                <a:effectLst/>
                <a:latin typeface="Inter"/>
              </a:rPr>
              <a:t>**文件物件模型（</a:t>
            </a:r>
            <a:r>
              <a:rPr lang="en-US" altLang="zh-TW" sz="1600" b="0" i="1" dirty="0">
                <a:solidFill>
                  <a:srgbClr val="1B1B1B"/>
                </a:solidFill>
                <a:effectLst/>
                <a:latin typeface="Inter"/>
              </a:rPr>
              <a:t>Document Object Model, DOM</a:t>
            </a:r>
            <a:r>
              <a:rPr lang="zh-TW" altLang="en-US" sz="1600" b="0" i="0" dirty="0">
                <a:solidFill>
                  <a:srgbClr val="1B1B1B"/>
                </a:solidFill>
                <a:effectLst/>
                <a:latin typeface="Inter"/>
              </a:rPr>
              <a:t>）**是 </a:t>
            </a:r>
            <a:r>
              <a:rPr lang="en-US" altLang="zh-TW" sz="1600" b="0" i="0" dirty="0">
                <a:solidFill>
                  <a:srgbClr val="1B1B1B"/>
                </a:solidFill>
                <a:effectLst/>
                <a:latin typeface="Inter"/>
              </a:rPr>
              <a:t>HTML</a:t>
            </a:r>
            <a:r>
              <a:rPr lang="zh-TW" altLang="en-US" sz="1600" b="0" i="0" dirty="0">
                <a:solidFill>
                  <a:srgbClr val="1B1B1B"/>
                </a:solidFill>
                <a:effectLst/>
                <a:latin typeface="Inter"/>
              </a:rPr>
              <a:t>、</a:t>
            </a:r>
            <a:r>
              <a:rPr lang="en-US" altLang="zh-TW" sz="1600" b="0" i="0" dirty="0">
                <a:solidFill>
                  <a:srgbClr val="1B1B1B"/>
                </a:solidFill>
                <a:effectLst/>
                <a:latin typeface="Inter"/>
              </a:rPr>
              <a:t>XML </a:t>
            </a:r>
            <a:r>
              <a:rPr lang="zh-TW" altLang="en-US" sz="1600" b="0" i="0" dirty="0">
                <a:solidFill>
                  <a:srgbClr val="1B1B1B"/>
                </a:solidFill>
                <a:effectLst/>
                <a:latin typeface="Inter"/>
              </a:rPr>
              <a:t>和 </a:t>
            </a:r>
            <a:r>
              <a:rPr lang="en-US" altLang="zh-TW" sz="1600" b="0" i="0" dirty="0">
                <a:solidFill>
                  <a:srgbClr val="1B1B1B"/>
                </a:solidFill>
                <a:effectLst/>
                <a:latin typeface="Inter"/>
              </a:rPr>
              <a:t>SVG </a:t>
            </a:r>
            <a:r>
              <a:rPr lang="zh-TW" altLang="en-US" sz="1600" b="0" i="0" dirty="0">
                <a:solidFill>
                  <a:srgbClr val="1B1B1B"/>
                </a:solidFill>
                <a:effectLst/>
                <a:latin typeface="Inter"/>
              </a:rPr>
              <a:t>文件的程式介面。它提供了一個</a:t>
            </a:r>
            <a:r>
              <a:rPr lang="zh-TW" altLang="en-US" sz="1600" b="0" i="0" dirty="0">
                <a:solidFill>
                  <a:srgbClr val="1B1B1B"/>
                </a:solidFill>
                <a:effectLst/>
                <a:highlight>
                  <a:srgbClr val="FFFF00"/>
                </a:highlight>
                <a:latin typeface="Inter"/>
              </a:rPr>
              <a:t>文件（樹）的結構化表示法，並定義讓程式可以存取並改變文件架構、風格和內容的方法。</a:t>
            </a:r>
            <a:r>
              <a:rPr lang="en-US" altLang="zh-TW" sz="1600" b="0" i="0" dirty="0">
                <a:solidFill>
                  <a:srgbClr val="1B1B1B"/>
                </a:solidFill>
                <a:effectLst/>
                <a:latin typeface="Inter"/>
              </a:rPr>
              <a:t>DOM </a:t>
            </a:r>
            <a:r>
              <a:rPr lang="zh-TW" altLang="en-US" sz="1600" b="0" i="0" dirty="0">
                <a:solidFill>
                  <a:srgbClr val="1B1B1B"/>
                </a:solidFill>
                <a:effectLst/>
                <a:latin typeface="Inter"/>
              </a:rPr>
              <a:t>提供了文件以擁有屬性與函式的節點與物件組成的結構化表示。節點也可以附加事件處理程序，一旦觸發事件就會執行處理程序。 本質上，它將</a:t>
            </a:r>
            <a:r>
              <a:rPr lang="zh-TW" altLang="en-US" sz="1600" b="0" i="0" dirty="0">
                <a:solidFill>
                  <a:srgbClr val="1B1B1B"/>
                </a:solidFill>
                <a:effectLst/>
                <a:highlight>
                  <a:srgbClr val="FFFF00"/>
                </a:highlight>
                <a:latin typeface="Inter"/>
              </a:rPr>
              <a:t>網頁與腳本或程式語言連結在一起</a:t>
            </a:r>
            <a:r>
              <a:rPr lang="zh-TW" altLang="en-US" sz="1600" b="0" i="0" dirty="0">
                <a:solidFill>
                  <a:srgbClr val="1B1B1B"/>
                </a:solidFill>
                <a:effectLst/>
                <a:latin typeface="Inter"/>
              </a:rPr>
              <a:t>。</a:t>
            </a:r>
          </a:p>
          <a:p>
            <a:pPr marL="50800" indent="0" algn="l">
              <a:lnSpc>
                <a:spcPct val="150000"/>
              </a:lnSpc>
              <a:buNone/>
            </a:pPr>
            <a:r>
              <a:rPr lang="zh-TW" altLang="en-US" sz="1600" b="0" i="0" dirty="0">
                <a:solidFill>
                  <a:srgbClr val="1B1B1B"/>
                </a:solidFill>
                <a:effectLst/>
                <a:latin typeface="Inter"/>
              </a:rPr>
              <a:t>雖然常常使用 </a:t>
            </a:r>
            <a:r>
              <a:rPr lang="en-US" altLang="zh-TW" sz="1600" b="0" i="0" dirty="0">
                <a:solidFill>
                  <a:srgbClr val="1B1B1B"/>
                </a:solidFill>
                <a:effectLst/>
                <a:latin typeface="Inter"/>
              </a:rPr>
              <a:t>JavaScript </a:t>
            </a:r>
            <a:r>
              <a:rPr lang="zh-TW" altLang="en-US" sz="1600" b="0" i="0" dirty="0">
                <a:solidFill>
                  <a:srgbClr val="1B1B1B"/>
                </a:solidFill>
                <a:effectLst/>
                <a:latin typeface="Inter"/>
              </a:rPr>
              <a:t>來存取 </a:t>
            </a:r>
            <a:r>
              <a:rPr lang="en-US" altLang="zh-TW" sz="1600" b="0" i="0" dirty="0">
                <a:solidFill>
                  <a:srgbClr val="1B1B1B"/>
                </a:solidFill>
                <a:effectLst/>
                <a:latin typeface="Inter"/>
              </a:rPr>
              <a:t>DOM</a:t>
            </a:r>
            <a:r>
              <a:rPr lang="zh-TW" altLang="en-US" sz="1600" b="0" i="0" dirty="0">
                <a:solidFill>
                  <a:srgbClr val="1B1B1B"/>
                </a:solidFill>
                <a:effectLst/>
                <a:latin typeface="Inter"/>
              </a:rPr>
              <a:t>，但它本身並不是 </a:t>
            </a:r>
            <a:r>
              <a:rPr lang="en-US" altLang="zh-TW" sz="1600" b="0" i="0" dirty="0">
                <a:solidFill>
                  <a:srgbClr val="1B1B1B"/>
                </a:solidFill>
                <a:effectLst/>
                <a:latin typeface="Inter"/>
              </a:rPr>
              <a:t>JavaScript </a:t>
            </a:r>
            <a:r>
              <a:rPr lang="zh-TW" altLang="en-US" sz="1600" b="0" i="0" dirty="0">
                <a:solidFill>
                  <a:srgbClr val="1B1B1B"/>
                </a:solidFill>
                <a:effectLst/>
                <a:latin typeface="Inter"/>
              </a:rPr>
              <a:t>語言的一部分，而且它也可以被其他語言存取（雖然不太常見就是了）。</a:t>
            </a:r>
            <a:endParaRPr lang="en-US" altLang="zh-TW" sz="1600" b="0" i="0" dirty="0">
              <a:solidFill>
                <a:srgbClr val="1B1B1B"/>
              </a:solidFill>
              <a:effectLst/>
              <a:latin typeface="Inter"/>
            </a:endParaRPr>
          </a:p>
          <a:p>
            <a:pPr marL="50800" indent="0" algn="l">
              <a:lnSpc>
                <a:spcPct val="150000"/>
              </a:lnSpc>
              <a:buNone/>
            </a:pPr>
            <a:r>
              <a:rPr lang="en-GB" altLang="zh-TW" sz="1600" b="0" i="0" dirty="0">
                <a:solidFill>
                  <a:srgbClr val="1B1B1B"/>
                </a:solidFill>
                <a:effectLst/>
                <a:latin typeface="Inter"/>
                <a:hlinkClick r:id="rId2"/>
              </a:rPr>
              <a:t>https://developer.mozilla.org/zh-TW/docs/Web/API/Document_Object_Model</a:t>
            </a:r>
            <a:endParaRPr lang="zh-TW" altLang="en-US" sz="1600" b="0" i="0" dirty="0">
              <a:solidFill>
                <a:srgbClr val="1B1B1B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721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g1a7c1779019_0_0">
            <a:extLst>
              <a:ext uri="{FF2B5EF4-FFF2-40B4-BE49-F238E27FC236}">
                <a16:creationId xmlns:a16="http://schemas.microsoft.com/office/drawing/2014/main" id="{2C4E7685-C4D9-7F53-737A-89E86E1E5CB5}"/>
              </a:ext>
            </a:extLst>
          </p:cNvPr>
          <p:cNvSpPr txBox="1"/>
          <p:nvPr/>
        </p:nvSpPr>
        <p:spPr>
          <a:xfrm>
            <a:off x="0" y="344360"/>
            <a:ext cx="121920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JhengHei"/>
              <a:buNone/>
            </a:pPr>
            <a:r>
              <a:rPr lang="en-US" sz="3600" b="1" dirty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Agenda</a:t>
            </a:r>
            <a:endParaRPr dirty="0"/>
          </a:p>
        </p:txBody>
      </p:sp>
      <p:sp>
        <p:nvSpPr>
          <p:cNvPr id="6" name="Google Shape;127;g1a7c1779019_0_0">
            <a:extLst>
              <a:ext uri="{FF2B5EF4-FFF2-40B4-BE49-F238E27FC236}">
                <a16:creationId xmlns:a16="http://schemas.microsoft.com/office/drawing/2014/main" id="{834E8558-A8B5-296E-6382-2FC38365EA45}"/>
              </a:ext>
            </a:extLst>
          </p:cNvPr>
          <p:cNvSpPr txBox="1"/>
          <p:nvPr/>
        </p:nvSpPr>
        <p:spPr>
          <a:xfrm>
            <a:off x="4218463" y="1310512"/>
            <a:ext cx="3755073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What is Angular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Core Concepts</a:t>
            </a:r>
          </a:p>
          <a:p>
            <a:pPr lvl="2">
              <a:lnSpc>
                <a:spcPct val="150000"/>
              </a:lnSpc>
              <a:buClr>
                <a:schemeClr val="lt1"/>
              </a:buClr>
              <a:buSzPts val="2700"/>
            </a:pPr>
            <a:r>
              <a:rPr lang="en-US" altLang="zh-TW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Angular CLI</a:t>
            </a:r>
            <a:b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Component</a:t>
            </a:r>
            <a:b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Data Binding</a:t>
            </a:r>
            <a:b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Directive</a:t>
            </a:r>
            <a:b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Service (</a:t>
            </a:r>
            <a:r>
              <a:rPr lang="en-US" altLang="zh-TW" sz="12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Dependency Injection</a:t>
            </a:r>
            <a: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b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HTTP Client</a:t>
            </a:r>
            <a:endParaRPr lang="en-US" altLang="zh-TW" sz="2800" dirty="0">
              <a:solidFill>
                <a:schemeClr val="bg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</a:t>
            </a:r>
            <a:r>
              <a:rPr lang="en-US" altLang="zh-TW" sz="2400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&amp;A</a:t>
            </a:r>
          </a:p>
        </p:txBody>
      </p:sp>
    </p:spTree>
    <p:extLst>
      <p:ext uri="{BB962C8B-B14F-4D97-AF65-F5344CB8AC3E}">
        <p14:creationId xmlns:p14="http://schemas.microsoft.com/office/powerpoint/2010/main" val="95015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4;p3">
            <a:extLst>
              <a:ext uri="{FF2B5EF4-FFF2-40B4-BE49-F238E27FC236}">
                <a16:creationId xmlns:a16="http://schemas.microsoft.com/office/drawing/2014/main" id="{70190322-2461-03A8-814B-84D989466AA1}"/>
              </a:ext>
            </a:extLst>
          </p:cNvPr>
          <p:cNvSpPr txBox="1">
            <a:spLocks/>
          </p:cNvSpPr>
          <p:nvPr/>
        </p:nvSpPr>
        <p:spPr>
          <a:xfrm>
            <a:off x="415600" y="986637"/>
            <a:ext cx="11360800" cy="522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線上編輯器</a:t>
            </a:r>
            <a:endParaRPr lang="en-US" altLang="zh-TW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2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zh-TW" alt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https://stackblitz.com/~/github.com/grady982/angular-training</a:t>
            </a: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Font typeface="Arial"/>
              <a:buNone/>
            </a:pPr>
            <a:r>
              <a:rPr lang="zh-TW" altLang="en-US" sz="240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本機開發環境</a:t>
            </a:r>
            <a:b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Prerequisite</a:t>
            </a:r>
            <a:b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	- 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VS Code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	- Angular CLI 16</a:t>
            </a:r>
            <a:b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</a:b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	- </a:t>
            </a:r>
            <a:r>
              <a:rPr lang="en-US" altLang="zh-TW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NodeJs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  16.14.0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zh-TW" alt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課程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source code 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  <a:hlinkClick r:id="rId3"/>
              </a:rPr>
              <a:t>https://github.com/grady982/angular-training.git</a:t>
            </a:r>
            <a:endParaRPr lang="en-US" altLang="zh-TW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</p:txBody>
      </p:sp>
      <p:sp>
        <p:nvSpPr>
          <p:cNvPr id="6" name="Google Shape;143;p3">
            <a:extLst>
              <a:ext uri="{FF2B5EF4-FFF2-40B4-BE49-F238E27FC236}">
                <a16:creationId xmlns:a16="http://schemas.microsoft.com/office/drawing/2014/main" id="{EA6B2FF9-BCDC-AF30-55EA-23C48140B5A9}"/>
              </a:ext>
            </a:extLst>
          </p:cNvPr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/>
              <a:t>課程參與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32358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3;p3">
            <a:extLst>
              <a:ext uri="{FF2B5EF4-FFF2-40B4-BE49-F238E27FC236}">
                <a16:creationId xmlns:a16="http://schemas.microsoft.com/office/drawing/2014/main" id="{8EE907A6-A803-4D2D-631A-6AC0E5688C51}"/>
              </a:ext>
            </a:extLst>
          </p:cNvPr>
          <p:cNvSpPr txBox="1"/>
          <p:nvPr/>
        </p:nvSpPr>
        <p:spPr>
          <a:xfrm>
            <a:off x="302175" y="31305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Font typeface="Arial"/>
              <a:buNone/>
            </a:pPr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Angular</a:t>
            </a:r>
            <a:r>
              <a:rPr lang="zh-TW" alt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Google Shape;144;p3">
            <a:extLst>
              <a:ext uri="{FF2B5EF4-FFF2-40B4-BE49-F238E27FC236}">
                <a16:creationId xmlns:a16="http://schemas.microsoft.com/office/drawing/2014/main" id="{5ABBC52A-5503-A3B0-9A2D-41B03BFF287B}"/>
              </a:ext>
            </a:extLst>
          </p:cNvPr>
          <p:cNvSpPr txBox="1">
            <a:spLocks/>
          </p:cNvSpPr>
          <p:nvPr/>
        </p:nvSpPr>
        <p:spPr>
          <a:xfrm>
            <a:off x="424375" y="1067337"/>
            <a:ext cx="11360800" cy="508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 algn="l">
              <a:buNone/>
            </a:pPr>
            <a:endParaRPr lang="en-US" altLang="zh-TW" sz="1800" dirty="0">
              <a:solidFill>
                <a:srgbClr val="44444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 algn="l">
              <a:buNone/>
            </a:pPr>
            <a:r>
              <a:rPr lang="en-US" altLang="zh-TW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Angular is a development platform, built on </a:t>
            </a:r>
            <a:r>
              <a:rPr lang="en-US" altLang="zh-TW" sz="1800" b="0" i="0" u="none" strike="noStrike" dirty="0">
                <a:solidFill>
                  <a:srgbClr val="1976D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TypeScript</a:t>
            </a:r>
            <a:r>
              <a:rPr lang="en-US" altLang="zh-TW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dirty="0">
                <a:hlinkClick r:id="rId3"/>
              </a:rPr>
              <a:t>https://angular.io/guide/what-is-angular</a:t>
            </a:r>
            <a:endParaRPr lang="en-US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US" altLang="zh-TW" sz="18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Font typeface="Arial"/>
              <a:buNone/>
            </a:pPr>
            <a:r>
              <a:rPr lang="en-GB" altLang="zh-TW" sz="2600" dirty="0"/>
              <a:t>Understand Angular Version</a:t>
            </a:r>
            <a:endParaRPr lang="en-US" altLang="zh-TW" sz="2600" dirty="0"/>
          </a:p>
          <a:p>
            <a:pPr marL="0" indent="0">
              <a:lnSpc>
                <a:spcPct val="150000"/>
              </a:lnSpc>
              <a:spcBef>
                <a:spcPts val="1067"/>
              </a:spcBef>
              <a:buFont typeface="Arial"/>
              <a:buNone/>
            </a:pPr>
            <a:r>
              <a:rPr lang="en-GB" altLang="zh-TW" sz="1800" dirty="0"/>
              <a:t>AngularJS(Angular 1) — complete re-write → Angular(Angular 2 … latest) </a:t>
            </a:r>
            <a:endParaRPr lang="en-GB"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82323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>
            <a:spLocks noGrp="1"/>
          </p:cNvSpPr>
          <p:nvPr>
            <p:ph type="title" idx="4294967295"/>
          </p:nvPr>
        </p:nvSpPr>
        <p:spPr>
          <a:xfrm>
            <a:off x="3316400" y="2493567"/>
            <a:ext cx="5445600" cy="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icrosoft JhengHei"/>
              <a:buNone/>
            </a:pPr>
            <a:r>
              <a:rPr lang="en-US" altLang="zh-TW" sz="3600" dirty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Core Concepts</a:t>
            </a:r>
            <a:endParaRPr dirty="0"/>
          </a:p>
        </p:txBody>
      </p:sp>
      <p:cxnSp>
        <p:nvCxnSpPr>
          <p:cNvPr id="136" name="Google Shape;136;p2"/>
          <p:cNvCxnSpPr/>
          <p:nvPr/>
        </p:nvCxnSpPr>
        <p:spPr>
          <a:xfrm>
            <a:off x="3848903" y="2503153"/>
            <a:ext cx="0" cy="5288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" name="Google Shape;137;p2"/>
          <p:cNvCxnSpPr/>
          <p:nvPr/>
        </p:nvCxnSpPr>
        <p:spPr>
          <a:xfrm>
            <a:off x="8206597" y="2503153"/>
            <a:ext cx="0" cy="5288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2"/>
          <p:cNvSpPr txBox="1">
            <a:spLocks noGrp="1"/>
          </p:cNvSpPr>
          <p:nvPr>
            <p:ph type="sldNum" idx="4294967295"/>
          </p:nvPr>
        </p:nvSpPr>
        <p:spPr>
          <a:xfrm>
            <a:off x="9360000" y="6336000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Core Concepts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4766000" cy="49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Angular CLI</a:t>
            </a:r>
          </a:p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Component</a:t>
            </a:r>
            <a:endParaRPr 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Data Binding</a:t>
            </a:r>
          </a:p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Directive</a:t>
            </a:r>
          </a:p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Service (</a:t>
            </a:r>
            <a:r>
              <a:rPr lang="en-US" altLang="zh-TW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Dependency Injection</a:t>
            </a: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HTTP Client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Angular CLI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11360800" cy="471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US" altLang="zh-TW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Angular CLI is a command-line interface tool that you use to initialize, develop, scaffold, and maintain Angular applications directly from a command shell.	</a:t>
            </a: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  <a:hlinkClick r:id="rId3"/>
              </a:rPr>
              <a:t>https://angular.io/cli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  <a:p>
            <a:pPr marL="0" indent="0">
              <a:lnSpc>
                <a:spcPct val="150000"/>
              </a:lnSpc>
              <a:spcBef>
                <a:spcPts val="1067"/>
              </a:spcBef>
              <a:buNone/>
            </a:pPr>
            <a:r>
              <a:rPr lang="pl-PL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npm I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-g</a:t>
            </a:r>
            <a:r>
              <a:rPr lang="pl-PL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@angular/cli@16.2.11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51A43C-9439-AF12-0396-81C0BF6FA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066" y="2424866"/>
            <a:ext cx="8237934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9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02175" y="305437"/>
            <a:ext cx="11605200" cy="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Component</a:t>
            </a:r>
            <a:endParaRPr sz="3200" dirty="0"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4294967295"/>
          </p:nvPr>
        </p:nvSpPr>
        <p:spPr>
          <a:xfrm>
            <a:off x="415600" y="986637"/>
            <a:ext cx="11360800" cy="49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Angular </a:t>
            </a:r>
            <a:r>
              <a:rPr lang="zh-TW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資料夾結構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Create Component</a:t>
            </a:r>
          </a:p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Component Lifecycle</a:t>
            </a:r>
          </a:p>
          <a:p>
            <a:pPr marL="342900" indent="-342900">
              <a:lnSpc>
                <a:spcPct val="150000"/>
              </a:lnSpc>
              <a:spcBef>
                <a:spcPts val="1067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crosoft JhengHei"/>
              </a:rPr>
              <a:t>Component Communication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14790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4054</TotalTime>
  <Words>1495</Words>
  <Application>Microsoft Office PowerPoint</Application>
  <PresentationFormat>寬螢幕</PresentationFormat>
  <Paragraphs>119</Paragraphs>
  <Slides>29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Inter</vt:lpstr>
      <vt:lpstr>SFMono-Regular</vt:lpstr>
      <vt:lpstr>Microsoft JhengHei</vt:lpstr>
      <vt:lpstr>Arial</vt:lpstr>
      <vt:lpstr>Calibri</vt:lpstr>
      <vt:lpstr>Roboto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Core Concepts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&amp; A</vt:lpstr>
      <vt:lpstr>PowerPoint 簡報</vt:lpstr>
      <vt:lpstr>Thank You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WebComm</dc:creator>
  <cp:lastModifiedBy>劉羿均</cp:lastModifiedBy>
  <cp:revision>148</cp:revision>
  <dcterms:created xsi:type="dcterms:W3CDTF">2022-11-28T01:38:02Z</dcterms:created>
  <dcterms:modified xsi:type="dcterms:W3CDTF">2024-01-19T01:45:35Z</dcterms:modified>
</cp:coreProperties>
</file>